
<file path=[Content_Types].xml><?xml version="1.0" encoding="utf-8"?>
<Types xmlns="http://schemas.openxmlformats.org/package/2006/content-types">
  <Default Extension="png" ContentType="image/png"/>
  <Default Extension="web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  <p:sldId id="259" r:id="rId5"/>
    <p:sldId id="261" r:id="rId6"/>
    <p:sldId id="281" r:id="rId7"/>
    <p:sldId id="266" r:id="rId8"/>
    <p:sldId id="284" r:id="rId9"/>
    <p:sldId id="268" r:id="rId10"/>
    <p:sldId id="280" r:id="rId11"/>
    <p:sldId id="271" r:id="rId12"/>
    <p:sldId id="272" r:id="rId13"/>
    <p:sldId id="286" r:id="rId14"/>
    <p:sldId id="279" r:id="rId15"/>
    <p:sldId id="282" r:id="rId16"/>
    <p:sldId id="277" r:id="rId17"/>
    <p:sldId id="285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2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65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78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483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43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03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97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784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89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465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190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27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4772F-C12C-421D-82B8-90E2B84558BD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F57F90D-748C-4698-9A10-A9496EF2237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72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ebp"/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7779" y="2682239"/>
            <a:ext cx="8637073" cy="661489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Редкий пациент.</a:t>
            </a:r>
            <a:br>
              <a:rPr lang="ru-RU" sz="3200" dirty="0" smtClean="0"/>
            </a:br>
            <a:r>
              <a:rPr lang="ru-RU" sz="3200" dirty="0" smtClean="0"/>
              <a:t>Тромботическая тромбоцитопеническая пурпура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08366" cy="2060923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7779" y="3687959"/>
            <a:ext cx="8637072" cy="977621"/>
          </a:xfrm>
        </p:spPr>
        <p:txBody>
          <a:bodyPr/>
          <a:lstStyle/>
          <a:p>
            <a:r>
              <a:rPr lang="ru-RU" dirty="0" smtClean="0"/>
              <a:t>Ханты-Мансийск, 2023 г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2470" y="4101737"/>
            <a:ext cx="2589530" cy="197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35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ahajournals.org/cms/asset/a27df638-d5b4-48b4-b173-2f3820dbd80d/507g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9172" y="125296"/>
            <a:ext cx="8337938" cy="5953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82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9861" y="682515"/>
            <a:ext cx="10293531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Клиническая симптоматика </a:t>
            </a:r>
            <a:endParaRPr lang="ru-RU" sz="2400" b="1" dirty="0" smtClean="0"/>
          </a:p>
          <a:p>
            <a:pPr algn="ctr"/>
            <a:endParaRPr lang="ru-RU" sz="2400" b="1" dirty="0" smtClean="0"/>
          </a:p>
          <a:p>
            <a:pPr algn="ctr"/>
            <a:r>
              <a:rPr lang="ru-RU" dirty="0" smtClean="0"/>
              <a:t>возникает </a:t>
            </a:r>
            <a:r>
              <a:rPr lang="ru-RU" dirty="0"/>
              <a:t>при ТТП, если плазменная активность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ADAMTS13 составляет менее 10</a:t>
            </a:r>
            <a:r>
              <a:rPr lang="ru-RU" b="1" dirty="0" smtClean="0">
                <a:solidFill>
                  <a:srgbClr val="FF0000"/>
                </a:solidFill>
              </a:rPr>
              <a:t>%</a:t>
            </a:r>
            <a:endParaRPr lang="ru-RU" dirty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ряде случаев больные, у </a:t>
            </a:r>
            <a:r>
              <a:rPr lang="ru-RU" dirty="0" smtClean="0"/>
              <a:t>которых активность </a:t>
            </a:r>
            <a:r>
              <a:rPr lang="ru-RU" dirty="0"/>
              <a:t>ADAMTS13 менее 10%, в течение длительного времени могут не </a:t>
            </a:r>
            <a:r>
              <a:rPr lang="ru-RU" dirty="0" smtClean="0"/>
              <a:t>иметь клинических </a:t>
            </a:r>
            <a:r>
              <a:rPr lang="ru-RU" dirty="0"/>
              <a:t>проявлений заболевания</a:t>
            </a:r>
            <a:r>
              <a:rPr lang="ru-RU" dirty="0" smtClean="0"/>
              <a:t>,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этих случаях </a:t>
            </a:r>
            <a:r>
              <a:rPr lang="ru-RU" b="1" dirty="0"/>
              <a:t>необходим триггер</a:t>
            </a:r>
            <a:r>
              <a:rPr lang="ru-RU" dirty="0"/>
              <a:t>, который </a:t>
            </a:r>
            <a:r>
              <a:rPr lang="ru-RU" dirty="0" smtClean="0"/>
              <a:t>запускает клинические </a:t>
            </a:r>
            <a:r>
              <a:rPr lang="ru-RU" dirty="0"/>
              <a:t>проявления </a:t>
            </a:r>
            <a:r>
              <a:rPr lang="ru-RU" dirty="0" smtClean="0"/>
              <a:t>заболевания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Наиболее </a:t>
            </a:r>
            <a:r>
              <a:rPr lang="ru-RU" dirty="0"/>
              <a:t>частыми </a:t>
            </a:r>
            <a:r>
              <a:rPr lang="ru-RU" b="1" dirty="0">
                <a:solidFill>
                  <a:srgbClr val="FF0000"/>
                </a:solidFill>
              </a:rPr>
              <a:t>триггерами</a:t>
            </a:r>
            <a:r>
              <a:rPr lang="ru-RU" dirty="0"/>
              <a:t> являются</a:t>
            </a:r>
            <a:r>
              <a:rPr lang="ru-RU" dirty="0" smtClean="0"/>
              <a:t>: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 Ревматологические заболевания</a:t>
            </a:r>
          </a:p>
          <a:p>
            <a:pPr algn="just"/>
            <a:r>
              <a:rPr lang="ru-RU" dirty="0"/>
              <a:t> Алкоголь</a:t>
            </a:r>
          </a:p>
          <a:p>
            <a:pPr algn="just"/>
            <a:r>
              <a:rPr lang="ru-RU" dirty="0"/>
              <a:t> Беременность</a:t>
            </a:r>
          </a:p>
          <a:p>
            <a:pPr algn="just"/>
            <a:r>
              <a:rPr lang="ru-RU" dirty="0"/>
              <a:t> Воспаление</a:t>
            </a:r>
          </a:p>
        </p:txBody>
      </p:sp>
    </p:spTree>
    <p:extLst>
      <p:ext uri="{BB962C8B-B14F-4D97-AF65-F5344CB8AC3E}">
        <p14:creationId xmlns:p14="http://schemas.microsoft.com/office/powerpoint/2010/main" val="313652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2709" y="1266319"/>
            <a:ext cx="89611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Клиническая картина ТТП </a:t>
            </a:r>
            <a:r>
              <a:rPr lang="ru-RU" dirty="0"/>
              <a:t>характеризуется острым началом и классически описывается в виде различных симптомов и синдромов, составляющих классическую </a:t>
            </a:r>
            <a:r>
              <a:rPr lang="ru-RU" b="1" dirty="0" err="1"/>
              <a:t>пентаду</a:t>
            </a:r>
            <a:r>
              <a:rPr lang="ru-RU" dirty="0"/>
              <a:t>, описанную в 1966 г. E.L. </a:t>
            </a:r>
            <a:r>
              <a:rPr lang="ru-RU" dirty="0" err="1"/>
              <a:t>Amorosi</a:t>
            </a:r>
            <a:r>
              <a:rPr lang="ru-RU" dirty="0"/>
              <a:t> и J.E. </a:t>
            </a:r>
            <a:r>
              <a:rPr lang="ru-RU" dirty="0" err="1"/>
              <a:t>Ultman</a:t>
            </a:r>
            <a:r>
              <a:rPr lang="ru-RU" dirty="0"/>
              <a:t> [21]: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Лихорадка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Тромбоцитопения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/>
              <a:t>микроангиопатическая</a:t>
            </a:r>
            <a:r>
              <a:rPr lang="ru-RU" dirty="0" smtClean="0"/>
              <a:t> </a:t>
            </a:r>
            <a:r>
              <a:rPr lang="ru-RU" dirty="0"/>
              <a:t>гемолитическая </a:t>
            </a:r>
            <a:r>
              <a:rPr lang="ru-RU" dirty="0" smtClean="0"/>
              <a:t>анемия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почечная </a:t>
            </a:r>
            <a:r>
              <a:rPr lang="ru-RU" dirty="0"/>
              <a:t>дисфункция, неврологические нарушения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572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342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            пациент К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60530" y="1110340"/>
            <a:ext cx="4870939" cy="12836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Тромботическая микроангиопатия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64980" y="2781485"/>
            <a:ext cx="2242039" cy="1019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аГУС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3107" y="3044326"/>
            <a:ext cx="4290646" cy="133435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1389" y="2781485"/>
            <a:ext cx="2249619" cy="1591109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4033107" y="5082064"/>
            <a:ext cx="4290646" cy="17759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Активность </a:t>
            </a:r>
            <a:r>
              <a:rPr lang="en-US" dirty="0" smtClean="0"/>
              <a:t>ADAMTS 13- 0</a:t>
            </a:r>
            <a:r>
              <a:rPr lang="ru-RU" dirty="0" smtClean="0"/>
              <a:t>%</a:t>
            </a:r>
            <a:r>
              <a:rPr lang="en-US" dirty="0" smtClean="0"/>
              <a:t> </a:t>
            </a:r>
            <a:endParaRPr lang="ru-RU" dirty="0" smtClean="0"/>
          </a:p>
          <a:p>
            <a:pPr algn="ctr"/>
            <a:r>
              <a:rPr lang="ru-RU" dirty="0" smtClean="0"/>
              <a:t>Ингибитор </a:t>
            </a:r>
            <a:r>
              <a:rPr lang="en-US" dirty="0"/>
              <a:t>ADAMTS </a:t>
            </a:r>
            <a:r>
              <a:rPr lang="en-US" dirty="0" smtClean="0"/>
              <a:t>13-</a:t>
            </a:r>
            <a:r>
              <a:rPr lang="ru-RU" dirty="0" smtClean="0"/>
              <a:t> 1,6 ВЕ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3209192" y="3367454"/>
            <a:ext cx="395654" cy="536331"/>
          </a:xfrm>
          <a:prstGeom prst="straightConnector1">
            <a:avLst/>
          </a:prstGeom>
          <a:ln>
            <a:noFill/>
            <a:tailEnd type="triangle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Стрелка вниз 19"/>
          <p:cNvSpPr/>
          <p:nvPr/>
        </p:nvSpPr>
        <p:spPr>
          <a:xfrm rot="2616237">
            <a:off x="3414795" y="2213023"/>
            <a:ext cx="267863" cy="70338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5962066" y="2367479"/>
            <a:ext cx="267863" cy="70338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 rot="18656144">
            <a:off x="8551537" y="2227837"/>
            <a:ext cx="267863" cy="65547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5962067" y="4378680"/>
            <a:ext cx="267863" cy="70338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264269" y="3279531"/>
            <a:ext cx="384223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>
                <a:solidFill>
                  <a:schemeClr val="bg1"/>
                </a:solidFill>
              </a:rPr>
              <a:t>                        ТТП </a:t>
            </a:r>
            <a:endParaRPr lang="ru-RU" dirty="0" smtClean="0">
              <a:solidFill>
                <a:schemeClr val="bg1"/>
              </a:solidFill>
            </a:endParaRPr>
          </a:p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Тромбоциты 7х10 9\л</a:t>
            </a:r>
          </a:p>
          <a:p>
            <a:pPr algn="ctr"/>
            <a:r>
              <a:rPr lang="ru-RU" sz="1400" dirty="0" err="1" smtClean="0">
                <a:solidFill>
                  <a:schemeClr val="bg1"/>
                </a:solidFill>
              </a:rPr>
              <a:t>Креатинин</a:t>
            </a:r>
            <a:r>
              <a:rPr lang="ru-RU" sz="1400" dirty="0" smtClean="0">
                <a:solidFill>
                  <a:schemeClr val="bg1"/>
                </a:solidFill>
              </a:rPr>
              <a:t> макс. 142 </a:t>
            </a:r>
            <a:r>
              <a:rPr lang="ru-RU" sz="1400" dirty="0" err="1" smtClean="0">
                <a:solidFill>
                  <a:schemeClr val="bg1"/>
                </a:solidFill>
              </a:rPr>
              <a:t>мкмоль</a:t>
            </a:r>
            <a:r>
              <a:rPr lang="ru-RU" sz="1400" dirty="0" smtClean="0">
                <a:solidFill>
                  <a:schemeClr val="bg1"/>
                </a:solidFill>
              </a:rPr>
              <a:t>\л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Неврологическая симптоматика</a:t>
            </a:r>
          </a:p>
          <a:p>
            <a:endParaRPr lang="ru-RU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9091246" y="3258269"/>
            <a:ext cx="2049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STEC-</a:t>
            </a:r>
            <a:r>
              <a:rPr lang="ru-RU" dirty="0" smtClean="0">
                <a:solidFill>
                  <a:schemeClr val="bg1"/>
                </a:solidFill>
              </a:rPr>
              <a:t>ГУС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Кал на </a:t>
            </a:r>
            <a:r>
              <a:rPr lang="en-US" b="1" dirty="0">
                <a:solidFill>
                  <a:schemeClr val="bg1"/>
                </a:solidFill>
              </a:rPr>
              <a:t>E. Coli (EHEC)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отр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09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6577" y="1611084"/>
            <a:ext cx="10515600" cy="4828485"/>
          </a:xfrm>
        </p:spPr>
        <p:txBody>
          <a:bodyPr>
            <a:norm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плазмообмен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 замещением СЗП в объеме 3000 мл.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 процедур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плазмообмена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№ 2, пациент в сознании,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экстубирован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Лабораторно повышение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Нв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88-96-109 г\л, Тр. 41-94-107-370-611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\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мкл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, ЛДГ 534-389- 219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\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гаптоглобин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0,08 г\л.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Шизоциты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един. в п\3.</a:t>
            </a:r>
          </a:p>
        </p:txBody>
      </p:sp>
    </p:spTree>
    <p:extLst>
      <p:ext uri="{BB962C8B-B14F-4D97-AF65-F5344CB8AC3E}">
        <p14:creationId xmlns:p14="http://schemas.microsoft.com/office/powerpoint/2010/main" val="109337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5063"/>
            <a:ext cx="10515600" cy="4624252"/>
          </a:xfrm>
        </p:spPr>
        <p:txBody>
          <a:bodyPr/>
          <a:lstStyle/>
          <a:p>
            <a:r>
              <a:rPr lang="ru-RU" u="sng" dirty="0" smtClean="0"/>
              <a:t>На фоне терапии пациент с положительной динамикой – сознание ясное, поведение адекватное. </a:t>
            </a:r>
            <a:endParaRPr lang="ru-RU" u="sng" dirty="0"/>
          </a:p>
          <a:p>
            <a:r>
              <a:rPr lang="ru-RU" u="sng" dirty="0" smtClean="0"/>
              <a:t>МРТ головного мозга- ишемических очагов не выявлено.</a:t>
            </a:r>
          </a:p>
          <a:p>
            <a:r>
              <a:rPr lang="ru-RU" u="sng" dirty="0" smtClean="0"/>
              <a:t>Консультирован НМИЦ гематологии – с учетом повышения уровня Тромбоцитов крови более 120 </a:t>
            </a:r>
            <a:r>
              <a:rPr lang="ru-RU" u="sng" dirty="0" err="1" smtClean="0"/>
              <a:t>тыс</a:t>
            </a:r>
            <a:r>
              <a:rPr lang="ru-RU" u="sng" dirty="0" smtClean="0"/>
              <a:t>\</a:t>
            </a:r>
            <a:r>
              <a:rPr lang="ru-RU" u="sng" dirty="0" err="1" smtClean="0"/>
              <a:t>мкл</a:t>
            </a:r>
            <a:r>
              <a:rPr lang="ru-RU" u="sng" dirty="0" smtClean="0"/>
              <a:t> рекомендовано процедуры </a:t>
            </a:r>
            <a:r>
              <a:rPr lang="ru-RU" u="sng" dirty="0" err="1" smtClean="0"/>
              <a:t>плазмообмена</a:t>
            </a:r>
            <a:r>
              <a:rPr lang="ru-RU" u="sng" dirty="0" smtClean="0"/>
              <a:t> закончить, инициировать терапию </a:t>
            </a:r>
            <a:r>
              <a:rPr lang="ru-RU" u="sng" dirty="0" err="1" smtClean="0"/>
              <a:t>Ритуксимабом</a:t>
            </a:r>
            <a:r>
              <a:rPr lang="ru-RU" u="sng" dirty="0" smtClean="0"/>
              <a:t> в дозе 375 мг\м2 № 4 (первое введение 12.09.23).  </a:t>
            </a:r>
          </a:p>
          <a:p>
            <a:r>
              <a:rPr lang="ru-RU" u="sng" dirty="0" smtClean="0"/>
              <a:t>Выполнить контроль активности </a:t>
            </a:r>
            <a:r>
              <a:rPr lang="en-US" u="sng" dirty="0" smtClean="0"/>
              <a:t>ADAMTS 13</a:t>
            </a:r>
            <a:r>
              <a:rPr lang="ru-RU" u="sng" dirty="0" smtClean="0"/>
              <a:t> после 4 </a:t>
            </a:r>
            <a:r>
              <a:rPr lang="ru-RU" u="sng" dirty="0" err="1" smtClean="0"/>
              <a:t>инфузий</a:t>
            </a:r>
            <a:r>
              <a:rPr lang="ru-RU" u="sng" dirty="0" smtClean="0"/>
              <a:t> </a:t>
            </a:r>
            <a:r>
              <a:rPr lang="ru-RU" u="sng" dirty="0" err="1" smtClean="0"/>
              <a:t>Ритуксимаба</a:t>
            </a:r>
            <a:r>
              <a:rPr lang="ru-RU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5012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9828" y="2193111"/>
            <a:ext cx="91265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Диагноз ТТП является экстренным, поскольку даже при возникновении подозрения на ТТП необходимо незамедлительно начинать лечение, от этого зависит исход заболевания </a:t>
            </a:r>
          </a:p>
        </p:txBody>
      </p:sp>
    </p:spTree>
    <p:extLst>
      <p:ext uri="{BB962C8B-B14F-4D97-AF65-F5344CB8AC3E}">
        <p14:creationId xmlns:p14="http://schemas.microsoft.com/office/powerpoint/2010/main" val="325718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34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22217" y="391886"/>
            <a:ext cx="307412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Микроангеопатическая</a:t>
            </a:r>
            <a:r>
              <a:rPr lang="ru-RU" dirty="0" smtClean="0"/>
              <a:t> гемолитическая анемия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58490" y="444137"/>
            <a:ext cx="256902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Тромбоцитопения потребления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159931" y="226424"/>
            <a:ext cx="3257005" cy="16720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Органная дисфункция: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 smtClean="0"/>
              <a:t>Неврологическая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 smtClean="0"/>
              <a:t>Почечная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 smtClean="0"/>
              <a:t>Кардиальная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 smtClean="0"/>
              <a:t>Желудочно-кишечная</a:t>
            </a: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91245" y="2055225"/>
            <a:ext cx="5347063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Тромботическая микроангиопатия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248296" y="1071153"/>
            <a:ext cx="2168435" cy="818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399314" y="1358537"/>
            <a:ext cx="8708" cy="505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5416731" y="1227909"/>
            <a:ext cx="2760617" cy="648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408023" y="1889759"/>
            <a:ext cx="8708" cy="287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557349" y="2856411"/>
            <a:ext cx="1889760" cy="574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Типичный ГУС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553095" y="2904310"/>
            <a:ext cx="914400" cy="5529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ТТП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712822" y="2934791"/>
            <a:ext cx="2229393" cy="7141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Пневмококковый ГУС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9187542" y="2982686"/>
            <a:ext cx="914400" cy="4746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аГУС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013164" y="4127863"/>
            <a:ext cx="5059680" cy="426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Активность </a:t>
            </a:r>
            <a:r>
              <a:rPr lang="en-US" dirty="0" smtClean="0"/>
              <a:t>ADAMS13 &lt;</a:t>
            </a:r>
            <a:r>
              <a:rPr lang="ru-RU" dirty="0" smtClean="0"/>
              <a:t>10%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06834" y="4807131"/>
            <a:ext cx="1584960" cy="4180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ТТП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44582" y="5320937"/>
            <a:ext cx="3513908" cy="6357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Мутация гена </a:t>
            </a:r>
            <a:r>
              <a:rPr lang="en-US" dirty="0" smtClean="0"/>
              <a:t>ADAMS13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811589" y="5529943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715793" y="5286102"/>
            <a:ext cx="3126377" cy="7162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Ингибитор </a:t>
            </a:r>
            <a:r>
              <a:rPr lang="en-US" dirty="0" smtClean="0"/>
              <a:t>ADAMS13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2185851" y="2603865"/>
            <a:ext cx="1210492" cy="252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endCxn id="17" idx="0"/>
          </p:cNvCxnSpPr>
          <p:nvPr/>
        </p:nvCxnSpPr>
        <p:spPr>
          <a:xfrm flipH="1">
            <a:off x="4010295" y="2603865"/>
            <a:ext cx="21775" cy="300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714309" y="2603865"/>
            <a:ext cx="0" cy="3788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715793" y="2603865"/>
            <a:ext cx="1663338" cy="3788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Соединительная линия уступом 34"/>
          <p:cNvCxnSpPr>
            <a:stCxn id="16" idx="2"/>
          </p:cNvCxnSpPr>
          <p:nvPr/>
        </p:nvCxnSpPr>
        <p:spPr>
          <a:xfrm rot="16200000" flipH="1">
            <a:off x="3045823" y="1887583"/>
            <a:ext cx="461554" cy="354874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>
            <a:stCxn id="18" idx="2"/>
          </p:cNvCxnSpPr>
          <p:nvPr/>
        </p:nvCxnSpPr>
        <p:spPr>
          <a:xfrm rot="5400000">
            <a:off x="5812971" y="2886891"/>
            <a:ext cx="252549" cy="177654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ная линия уступом 38"/>
          <p:cNvCxnSpPr>
            <a:stCxn id="19" idx="2"/>
          </p:cNvCxnSpPr>
          <p:nvPr/>
        </p:nvCxnSpPr>
        <p:spPr>
          <a:xfrm rot="5400000">
            <a:off x="8018416" y="2266405"/>
            <a:ext cx="435430" cy="281722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5399314" y="3892731"/>
            <a:ext cx="0" cy="235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17" idx="2"/>
          </p:cNvCxnSpPr>
          <p:nvPr/>
        </p:nvCxnSpPr>
        <p:spPr>
          <a:xfrm>
            <a:off x="4010295" y="3457301"/>
            <a:ext cx="0" cy="444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endCxn id="21" idx="0"/>
          </p:cNvCxnSpPr>
          <p:nvPr/>
        </p:nvCxnSpPr>
        <p:spPr>
          <a:xfrm>
            <a:off x="5399314" y="4554582"/>
            <a:ext cx="0" cy="252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21" idx="1"/>
          </p:cNvCxnSpPr>
          <p:nvPr/>
        </p:nvCxnSpPr>
        <p:spPr>
          <a:xfrm flipH="1">
            <a:off x="3013164" y="5016138"/>
            <a:ext cx="1593670" cy="304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stCxn id="21" idx="3"/>
          </p:cNvCxnSpPr>
          <p:nvPr/>
        </p:nvCxnSpPr>
        <p:spPr>
          <a:xfrm>
            <a:off x="6191794" y="5016138"/>
            <a:ext cx="1750421" cy="269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5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Пациент К, 1972 г.р.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497874"/>
            <a:ext cx="9603275" cy="3968471"/>
          </a:xfrm>
        </p:spPr>
        <p:txBody>
          <a:bodyPr>
            <a:normAutofit fontScale="70000" lnSpcReduction="20000"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Доставлен БСМП </a:t>
            </a: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01.09.23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экстренном порядке в тяжелом состоянии, уровень сознания -медикаментозная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седация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(в/в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пропофол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120 мг,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рокуроний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50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мг), </a:t>
            </a: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связи с выраженным психомоторным возбуждением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этапе транспортировки, ИВЛ.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 анамнеза известно, что с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20.08.23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 слов жены,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жаловался на боли в животе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 семье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детей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признаки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острого гастроэнтерита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7 дней до ухудшения.   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 слов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брата: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Ухудшение состояния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26.08.2023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во время работы отметил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слабость в руках, больше справа  (телефон выпадал из рук), ногах, нарушение речи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обращался на ФАП,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выполнена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инъекция Магния сульфата 25%-4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мл,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симптомы купировались,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28.08.2023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употреблял крепкие спиртных напитки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объеме около 200 мл водки ), после чего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отметил </a:t>
            </a: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слабость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31.08.2023.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окружающие отметили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желтушность кожных покровов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01.09.2023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течение утра самостоятельно передвигался, </a:t>
            </a:r>
            <a:r>
              <a:rPr lang="ru-RU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нарушение сознания около 09:00 01.09.2023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Родственник вызвал БСМП. Доставлен в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приемное отделение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направительным Диагнозом:  </a:t>
            </a:r>
          </a:p>
          <a:p>
            <a:pPr marL="0" indent="0" algn="ctr">
              <a:buNone/>
            </a:pPr>
            <a:r>
              <a:rPr lang="ru-RU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ОНМК</a:t>
            </a:r>
            <a:r>
              <a:rPr lang="ru-RU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Токсическая энцефалопатия, Острая печеночная </a:t>
            </a:r>
            <a:r>
              <a:rPr lang="ru-RU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недостаточность</a:t>
            </a:r>
            <a:endParaRPr lang="ru-RU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 Результаты лабораторно-инструментального обследования: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ОАК: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Нв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67 г\л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Тромбоциты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х 10 9\л,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шизоциты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+, ЛДГ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1772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U/l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гаптоглобин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0,03 г\л, проба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Кумбса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отриц.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данным инструментального обследования: КТ ОГК- без патологии, ОБП без контраста -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гиподенсное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образование в головке поджелудочной железы, ГМ- данных за ОНМК нет, ЭХОКГ- полости сердца нормального размера, ФВ 56 %. </a:t>
            </a:r>
          </a:p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этапе обследования осмотрен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трансфузиологом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проведена трансфузия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эритроцитарной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массы 3 дозы,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тромбоконцентрат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 доз. По данным ТЭГ-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нормокоагуляция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0451" y="435428"/>
            <a:ext cx="10515600" cy="5150702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учетом признаков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микроангиопатического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гемолиза (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Кумбс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-негативная гемолитическая анемия, низкая концентрация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гаптоглобина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(0,03 г/л),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шизоцитоз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высокая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концентрация ЛДГ 1772 МЕ/л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превалирующей неврологической симптоматики, незначительного повышения уровня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креатинина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(макс. 142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мкмоль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\л) выставлен диагноз: </a:t>
            </a:r>
            <a:r>
              <a:rPr lang="ru-RU" sz="2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Тромботическая микроангиопатия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Начата терапия ГКС: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метипред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1000 мг № 3 с переходом на преднизолон из расчета 1 мг\кг\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сут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(80 мг). Проведена трансфузия СЗП 1200 мл.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фоне терапии с незначительной положительной динамикой, однако при попытке отмены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седации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выраженное психомоторное возбуждение, агрессия. Лабораторно: Тр. 19 х10 9\л,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Нв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70 г\л,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шизоциты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0,22 %.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Выполнен ПЦР – мазок из прямой кишки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ДНК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энтерогеморрагических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E.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Coli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(EHEC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)= не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обн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Взят анализ на активность 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ADAMTS 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060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8274" y="586805"/>
            <a:ext cx="10737669" cy="1259412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FF0000"/>
                </a:solidFill>
              </a:rPr>
              <a:t>Активность </a:t>
            </a:r>
            <a:r>
              <a:rPr lang="ru-RU" sz="1600" b="1" dirty="0" err="1">
                <a:solidFill>
                  <a:srgbClr val="FF0000"/>
                </a:solidFill>
              </a:rPr>
              <a:t>металлопротеиназы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>
                <a:solidFill>
                  <a:srgbClr val="FF0000"/>
                </a:solidFill>
              </a:rPr>
              <a:t>ADAMTS</a:t>
            </a:r>
            <a:r>
              <a:rPr lang="ru-RU" sz="1600" b="1" dirty="0">
                <a:solidFill>
                  <a:srgbClr val="FF0000"/>
                </a:solidFill>
              </a:rPr>
              <a:t>-13 </a:t>
            </a:r>
            <a:r>
              <a:rPr lang="ru-RU" sz="1400" b="1" dirty="0"/>
              <a:t>в плазме крови </a:t>
            </a:r>
            <a:r>
              <a:rPr lang="ru-RU" sz="1400" b="1" dirty="0" smtClean="0"/>
              <a:t>К.А.А</a:t>
            </a:r>
            <a:r>
              <a:rPr lang="ru-RU" sz="1400" b="1" dirty="0"/>
              <a:t>. (08.04.1974 г.р.)  </a:t>
            </a:r>
            <a:r>
              <a:rPr lang="ru-RU" sz="1600" b="1" dirty="0">
                <a:solidFill>
                  <a:srgbClr val="FF0000"/>
                </a:solidFill>
              </a:rPr>
              <a:t>составила 0%</a:t>
            </a:r>
            <a:r>
              <a:rPr lang="ru-RU" sz="1400" b="1" dirty="0"/>
              <a:t> от уровня активности </a:t>
            </a:r>
            <a:r>
              <a:rPr lang="en-US" sz="1400" b="1" dirty="0"/>
              <a:t>ADAMTS</a:t>
            </a:r>
            <a:r>
              <a:rPr lang="ru-RU" sz="1400" b="1" dirty="0"/>
              <a:t>-13 в контрольной плазме, полученной при смешивании образцов плазмы здоровых доноров. Активность определяли по гидролизу флуоресцентного субстрата </a:t>
            </a:r>
            <a:r>
              <a:rPr lang="ru-RU" sz="1400" b="1" dirty="0" err="1"/>
              <a:t>металлопротеиназы</a:t>
            </a:r>
            <a:r>
              <a:rPr lang="ru-RU" sz="1400" b="1" dirty="0"/>
              <a:t> </a:t>
            </a:r>
            <a:r>
              <a:rPr lang="en-US" sz="1400" b="1" dirty="0"/>
              <a:t>ADAMTS</a:t>
            </a:r>
            <a:r>
              <a:rPr lang="ru-RU" sz="1400" b="1" dirty="0"/>
              <a:t>-13 </a:t>
            </a:r>
            <a:r>
              <a:rPr lang="en-US" sz="1400" b="1" dirty="0"/>
              <a:t>FRETS</a:t>
            </a:r>
            <a:r>
              <a:rPr lang="ru-RU" sz="1400" b="1" dirty="0"/>
              <a:t>-</a:t>
            </a:r>
            <a:r>
              <a:rPr lang="en-US" sz="1400" b="1" dirty="0"/>
              <a:t>VWF</a:t>
            </a:r>
            <a:r>
              <a:rPr lang="ru-RU" sz="1400" b="1" dirty="0"/>
              <a:t>73. </a:t>
            </a:r>
            <a:r>
              <a:rPr lang="ru-RU" sz="1800" b="1" dirty="0">
                <a:solidFill>
                  <a:srgbClr val="FF0000"/>
                </a:solidFill>
              </a:rPr>
              <a:t>Ингибитор ADAMTS 13 – 1,6 ВЕ</a:t>
            </a:r>
            <a:br>
              <a:rPr lang="ru-RU" sz="1800" b="1" dirty="0">
                <a:solidFill>
                  <a:srgbClr val="FF0000"/>
                </a:solidFill>
              </a:rPr>
            </a:br>
            <a:endParaRPr lang="ru-RU" sz="1800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9129" y="2026541"/>
            <a:ext cx="6598023" cy="392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11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Выставлен диагноз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27314" y="2029097"/>
            <a:ext cx="10227540" cy="34372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Тромботическая тромбоцитопеническая пурпура (ТТП)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30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Тромботическая тромбоцитопеническая пурпура (ТТП)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98484" y="2376827"/>
            <a:ext cx="930946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орфанное</a:t>
            </a:r>
            <a:r>
              <a:rPr lang="ru-RU" dirty="0"/>
              <a:t> заболевание, в основе которого лежит </a:t>
            </a:r>
            <a:r>
              <a:rPr lang="ru-RU" dirty="0" err="1"/>
              <a:t>неиммунная</a:t>
            </a:r>
            <a:r>
              <a:rPr lang="ru-RU" dirty="0"/>
              <a:t> тромбоцитопения, </a:t>
            </a:r>
            <a:r>
              <a:rPr lang="ru-RU" dirty="0" err="1"/>
              <a:t>неиммунная</a:t>
            </a:r>
            <a:r>
              <a:rPr lang="ru-RU" dirty="0"/>
              <a:t> гемолитическая анемия и </a:t>
            </a:r>
            <a:r>
              <a:rPr lang="ru-RU" dirty="0" err="1"/>
              <a:t>полиорганная</a:t>
            </a:r>
            <a:r>
              <a:rPr lang="ru-RU" dirty="0"/>
              <a:t> дисфункция, возникающие вследствие </a:t>
            </a:r>
            <a:r>
              <a:rPr lang="ru-RU" b="1" dirty="0">
                <a:solidFill>
                  <a:srgbClr val="FF0000"/>
                </a:solidFill>
              </a:rPr>
              <a:t>дефицита </a:t>
            </a:r>
            <a:r>
              <a:rPr lang="ru-RU" b="1" dirty="0" smtClean="0">
                <a:solidFill>
                  <a:srgbClr val="FF0000"/>
                </a:solidFill>
              </a:rPr>
              <a:t>ADAMTS13</a:t>
            </a:r>
          </a:p>
          <a:p>
            <a:endParaRPr lang="ru-RU" dirty="0"/>
          </a:p>
          <a:p>
            <a:r>
              <a:rPr lang="ru-RU" dirty="0" smtClean="0"/>
              <a:t>Распространенность в США 19 на 1000000, во Франции – 13 на 1000000</a:t>
            </a:r>
          </a:p>
          <a:p>
            <a:endParaRPr lang="ru-RU" dirty="0" smtClean="0"/>
          </a:p>
          <a:p>
            <a:r>
              <a:rPr lang="ru-RU" dirty="0"/>
              <a:t>Соотношение мужчины : женщины - 1 : 2, пик заболеваемости – младше 50 лет (медиана возраста - 43 года) </a:t>
            </a:r>
            <a:endParaRPr lang="ru-RU" dirty="0" smtClean="0"/>
          </a:p>
          <a:p>
            <a:endParaRPr lang="ru-RU" dirty="0"/>
          </a:p>
          <a:p>
            <a:r>
              <a:rPr lang="ru-RU" dirty="0"/>
              <a:t>В Российской Федерации на настоящее момент данные о заболеваемости ТТП отсутствуют</a:t>
            </a:r>
          </a:p>
        </p:txBody>
      </p:sp>
    </p:spTree>
    <p:extLst>
      <p:ext uri="{BB962C8B-B14F-4D97-AF65-F5344CB8AC3E}">
        <p14:creationId xmlns:p14="http://schemas.microsoft.com/office/powerpoint/2010/main" val="97575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Тромботическая тромбоцитопеническая пурпура (ТТП)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51579" y="2411330"/>
            <a:ext cx="932092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</a:rPr>
              <a:t>ТТП</a:t>
            </a:r>
            <a:r>
              <a:rPr lang="ru-RU" dirty="0"/>
              <a:t> относится к группе </a:t>
            </a:r>
            <a:r>
              <a:rPr lang="ru-RU" b="1" dirty="0">
                <a:solidFill>
                  <a:srgbClr val="FF0000"/>
                </a:solidFill>
              </a:rPr>
              <a:t>тромботических микроангиопатий (ТМА)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Помимо ТТП к этой группе относятся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атипичный ГУС (действие комплимента)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 классический ГУС (</a:t>
            </a:r>
            <a:r>
              <a:rPr lang="ru-RU" dirty="0" err="1"/>
              <a:t>шиго</a:t>
            </a:r>
            <a:r>
              <a:rPr lang="ru-RU" dirty="0"/>
              <a:t>-токсин опосредованная активация комплимента)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пневмококковый ГУС (действие </a:t>
            </a:r>
            <a:r>
              <a:rPr lang="ru-RU" dirty="0" err="1"/>
              <a:t>нейроминидазы</a:t>
            </a:r>
            <a:r>
              <a:rPr lang="ru-RU" dirty="0"/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 прочие формы ГУС (трансплантат-ассоциированный, лекарственный и т.д.).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02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891" y="572147"/>
            <a:ext cx="1072896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FF0000"/>
                </a:solidFill>
              </a:rPr>
              <a:t>ADAMTS 13 </a:t>
            </a:r>
            <a:r>
              <a:rPr lang="ru-RU" sz="2400" dirty="0"/>
              <a:t>– </a:t>
            </a:r>
            <a:r>
              <a:rPr lang="ru-RU" sz="2400" dirty="0" err="1"/>
              <a:t>металлопротеаза</a:t>
            </a:r>
            <a:r>
              <a:rPr lang="ru-RU" sz="2400" dirty="0"/>
              <a:t>, принадлежащая к семейству </a:t>
            </a:r>
            <a:r>
              <a:rPr lang="ru-RU" sz="2400" dirty="0" err="1"/>
              <a:t>пептидазных</a:t>
            </a:r>
            <a:r>
              <a:rPr lang="ru-RU" sz="2400" dirty="0"/>
              <a:t> белков «ADAM» (A </a:t>
            </a:r>
            <a:r>
              <a:rPr lang="ru-RU" sz="2400" dirty="0" err="1"/>
              <a:t>Disintegrin</a:t>
            </a:r>
            <a:r>
              <a:rPr lang="ru-RU" sz="2400" dirty="0"/>
              <a:t> </a:t>
            </a:r>
            <a:r>
              <a:rPr lang="ru-RU" sz="2400" dirty="0" err="1"/>
              <a:t>And</a:t>
            </a:r>
            <a:r>
              <a:rPr lang="ru-RU" sz="2400" dirty="0"/>
              <a:t> </a:t>
            </a:r>
            <a:r>
              <a:rPr lang="ru-RU" sz="2400" dirty="0" err="1"/>
              <a:t>Metalloproteinase</a:t>
            </a:r>
            <a:r>
              <a:rPr lang="ru-RU" sz="2400" dirty="0"/>
              <a:t>)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Биологическая роль </a:t>
            </a:r>
            <a:r>
              <a:rPr lang="ru-RU" sz="2400" dirty="0" err="1"/>
              <a:t>протеиназ</a:t>
            </a:r>
            <a:r>
              <a:rPr lang="ru-RU" sz="2400" dirty="0"/>
              <a:t> этого семейства: расщепление трансмембранных белков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Синтез в основном происходит в звездчатых клетках печени, а также в надпочечниках и почках</a:t>
            </a:r>
          </a:p>
          <a:p>
            <a:pPr algn="just"/>
            <a:endParaRPr lang="ru-RU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/>
              <a:t>Биологическая роль ADAMTS 13 заключается в отщеплении </a:t>
            </a:r>
            <a:r>
              <a:rPr lang="ru-RU" sz="2400" dirty="0" smtClean="0"/>
              <a:t>фрагментов от </a:t>
            </a:r>
            <a:r>
              <a:rPr lang="ru-RU" sz="2400" dirty="0" err="1"/>
              <a:t>мультимерного</a:t>
            </a:r>
            <a:r>
              <a:rPr lang="ru-RU" sz="2400" dirty="0"/>
              <a:t> комплекса фактора </a:t>
            </a:r>
            <a:r>
              <a:rPr lang="ru-RU" sz="2400" dirty="0" smtClean="0"/>
              <a:t>фон </a:t>
            </a:r>
            <a:r>
              <a:rPr lang="ru-RU" sz="2400" dirty="0" err="1" smtClean="0"/>
              <a:t>Виллебранда</a:t>
            </a:r>
            <a:r>
              <a:rPr lang="ru-RU" sz="2400" dirty="0" smtClean="0"/>
              <a:t>, </a:t>
            </a:r>
            <a:r>
              <a:rPr lang="ru-RU" sz="2400" dirty="0"/>
              <a:t>для регулирования чрезмерной его активности</a:t>
            </a:r>
          </a:p>
        </p:txBody>
      </p:sp>
    </p:spTree>
    <p:extLst>
      <p:ext uri="{BB962C8B-B14F-4D97-AF65-F5344CB8AC3E}">
        <p14:creationId xmlns:p14="http://schemas.microsoft.com/office/powerpoint/2010/main" val="32246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3226</TotalTime>
  <Words>868</Words>
  <Application>Microsoft Office PowerPoint</Application>
  <PresentationFormat>Широкоэкранный</PresentationFormat>
  <Paragraphs>101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Gill Sans MT</vt:lpstr>
      <vt:lpstr>Times New Roman</vt:lpstr>
      <vt:lpstr>Gallery</vt:lpstr>
      <vt:lpstr>Редкий пациент. Тромботическая тромбоцитопеническая пурпура </vt:lpstr>
      <vt:lpstr>Пациент К, 1972 г.р.</vt:lpstr>
      <vt:lpstr> Результаты лабораторно-инструментального обследования: </vt:lpstr>
      <vt:lpstr>Презентация PowerPoint</vt:lpstr>
      <vt:lpstr>Активность металлопротеиназы ADAMTS-13 в плазме крови К.А.А. (08.04.1974 г.р.)  составила 0% от уровня активности ADAMTS-13 в контрольной плазме, полученной при смешивании образцов плазмы здоровых доноров. Активность определяли по гидролизу флуоресцентного субстрата металлопротеиназы ADAMTS-13 FRETS-VWF73. Ингибитор ADAMTS 13 – 1,6 ВЕ </vt:lpstr>
      <vt:lpstr>Выставлен диагноз</vt:lpstr>
      <vt:lpstr>Тромботическая тромбоцитопеническая пурпура (ТТП)</vt:lpstr>
      <vt:lpstr>Тромботическая тромбоцитопеническая пурпура (ТТП)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       пациент К </vt:lpstr>
      <vt:lpstr>Презентация PowerPoint</vt:lpstr>
      <vt:lpstr>Презентация PowerPoint</vt:lpstr>
      <vt:lpstr>Презентация PowerPoint</vt:lpstr>
      <vt:lpstr>Спасибо за внимание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Клинический случай  Тромботической тромбоцитопенической пурпуры</dc:title>
  <dc:creator>Анна Владимировна Колесникова</dc:creator>
  <cp:lastModifiedBy>Елена Анатольевна Угорелова</cp:lastModifiedBy>
  <cp:revision>63</cp:revision>
  <dcterms:created xsi:type="dcterms:W3CDTF">2023-09-11T10:03:24Z</dcterms:created>
  <dcterms:modified xsi:type="dcterms:W3CDTF">2023-10-27T07:20:39Z</dcterms:modified>
</cp:coreProperties>
</file>